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4" r:id="rId5"/>
    <p:sldId id="269" r:id="rId6"/>
    <p:sldId id="258" r:id="rId7"/>
    <p:sldId id="270" r:id="rId8"/>
    <p:sldId id="271" r:id="rId9"/>
    <p:sldId id="266" r:id="rId10"/>
    <p:sldId id="274" r:id="rId11"/>
    <p:sldId id="273" r:id="rId12"/>
    <p:sldId id="275" r:id="rId13"/>
    <p:sldId id="260" r:id="rId14"/>
    <p:sldId id="261" r:id="rId15"/>
    <p:sldId id="262" r:id="rId16"/>
    <p:sldId id="26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9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6FA31-A572-FB4F-9063-06FDD7A14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927" y="1513908"/>
            <a:ext cx="10334074" cy="1358718"/>
          </a:xfrm>
        </p:spPr>
        <p:txBody>
          <a:bodyPr>
            <a:normAutofit/>
          </a:bodyPr>
          <a:lstStyle/>
          <a:p>
            <a:r>
              <a:rPr lang="en-US" sz="6000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DA1B1-470F-CB4E-BB74-197044997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927" y="2872626"/>
            <a:ext cx="10334074" cy="9014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Gus Lipkin, Florida Polytechnic University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A.K.M. Azad Hossain, Assistant Professor, University of Tennessee at Chattanooga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F4802C-305D-074A-A9F9-1267C76D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0660" y="5496767"/>
            <a:ext cx="3200400" cy="4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lbright Postgraduate Scholarship (funded by Florida Polytechnic  University) - Fulbright | Fulbright | Australian-American Fulbright  Commission">
            <a:extLst>
              <a:ext uri="{FF2B5EF4-FFF2-40B4-BE49-F238E27FC236}">
                <a16:creationId xmlns:a16="http://schemas.microsoft.com/office/drawing/2014/main" id="{E1807B9F-08C9-904C-9FF3-ADE7F6CB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0601" y="5336747"/>
            <a:ext cx="320040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9EBB7A-70EB-B442-B1C4-F95A6AF4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109" y="4840632"/>
            <a:ext cx="1739992" cy="17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8345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The Statue of Liberty in New York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991" b="4991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379237"/>
            <a:ext cx="8361229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Can we choose specific counties to capture the diversity in data and allow us to make customized predictions for county profiles?</a:t>
            </a:r>
          </a:p>
        </p:txBody>
      </p:sp>
    </p:spTree>
    <p:extLst>
      <p:ext uri="{BB962C8B-B14F-4D97-AF65-F5344CB8AC3E}">
        <p14:creationId xmlns:p14="http://schemas.microsoft.com/office/powerpoint/2010/main" val="105114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Small plant growing on soil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2937" b="2778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96" y="2379237"/>
            <a:ext cx="9178945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Investigate how the spread of COVID-19 cases relates to climate variables such as air temperature, precipitation, and soil moisture.</a:t>
            </a:r>
          </a:p>
        </p:txBody>
      </p:sp>
    </p:spTree>
    <p:extLst>
      <p:ext uri="{BB962C8B-B14F-4D97-AF65-F5344CB8AC3E}">
        <p14:creationId xmlns:p14="http://schemas.microsoft.com/office/powerpoint/2010/main" val="345388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dirty="0"/>
              <a:t>County selection strategy and study site</a:t>
            </a:r>
          </a:p>
        </p:txBody>
      </p:sp>
    </p:spTree>
    <p:extLst>
      <p:ext uri="{BB962C8B-B14F-4D97-AF65-F5344CB8AC3E}">
        <p14:creationId xmlns:p14="http://schemas.microsoft.com/office/powerpoint/2010/main" val="375172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2076-F5BE-A649-8B0B-495EDC75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data and </a:t>
            </a:r>
            <a:r>
              <a:rPr lang="en-US" dirty="0" err="1"/>
              <a:t>Sourecs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D537B-E01F-CE4E-B5EF-35A72BCD7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9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FF8D-8FD9-7242-AED9-577A3729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48B04-F1D0-A148-9A50-5871A3E2A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Tying all the data together</a:t>
            </a:r>
            <a:br>
              <a:rPr lang="en-US" dirty="0"/>
            </a:br>
            <a:r>
              <a:rPr lang="en-US" dirty="0"/>
              <a:t>Parameters used</a:t>
            </a:r>
          </a:p>
        </p:txBody>
      </p:sp>
    </p:spTree>
    <p:extLst>
      <p:ext uri="{BB962C8B-B14F-4D97-AF65-F5344CB8AC3E}">
        <p14:creationId xmlns:p14="http://schemas.microsoft.com/office/powerpoint/2010/main" val="397402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733E-164B-C84E-9916-E4E48EF4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82673-F4F4-434A-8C40-2E97E5A19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9CE7-1E35-8044-9E91-7DB06381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4857-979D-F54A-84AA-D88389658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96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4A4B-F697-CF4B-AA66-9610EC9A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1D66-A653-3640-BF39-75C17644D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NSF, UTC</a:t>
            </a:r>
          </a:p>
        </p:txBody>
      </p:sp>
    </p:spTree>
    <p:extLst>
      <p:ext uri="{BB962C8B-B14F-4D97-AF65-F5344CB8AC3E}">
        <p14:creationId xmlns:p14="http://schemas.microsoft.com/office/powerpoint/2010/main" val="418760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2B2B-CFCD-C043-94C8-869FFA73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EED-D0A8-2142-A9D5-0B8EA8866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Data selection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 and Conclusions</a:t>
            </a:r>
          </a:p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02713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9" name="Freeform 6">
            <a:extLst>
              <a:ext uri="{FF2B5EF4-FFF2-40B4-BE49-F238E27FC236}">
                <a16:creationId xmlns:a16="http://schemas.microsoft.com/office/drawing/2014/main" id="{D69E00ED-B0F1-4570-A74E-E05D0E9A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Purple patterned lights">
            <a:extLst>
              <a:ext uri="{FF2B5EF4-FFF2-40B4-BE49-F238E27FC236}">
                <a16:creationId xmlns:a16="http://schemas.microsoft.com/office/drawing/2014/main" id="{B1B11FB0-60AA-49EF-97D0-DD48647F8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857" b="7857"/>
          <a:stretch/>
        </p:blipFill>
        <p:spPr>
          <a:xfrm>
            <a:off x="20" y="0"/>
            <a:ext cx="12191980" cy="6859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3867FC-EB8E-4B00-B7D5-7967D9DF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074D0BE7-DDD8-46AB-A2C1-5B7FFD921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4DC6D3-7338-B74A-8455-4A4D76E1F79F}"/>
              </a:ext>
            </a:extLst>
          </p:cNvPr>
          <p:cNvSpPr txBox="1">
            <a:spLocks/>
          </p:cNvSpPr>
          <p:nvPr/>
        </p:nvSpPr>
        <p:spPr>
          <a:xfrm>
            <a:off x="765025" y="1301360"/>
            <a:ext cx="961297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215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" b="11865"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7" name="Graphic 26" descr="Man outline">
            <a:extLst>
              <a:ext uri="{FF2B5EF4-FFF2-40B4-BE49-F238E27FC236}">
                <a16:creationId xmlns:a16="http://schemas.microsoft.com/office/drawing/2014/main" id="{C32CBF7E-4CF5-7948-99D8-9C6C1F876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68" r="29585" b="35587"/>
          <a:stretch/>
        </p:blipFill>
        <p:spPr>
          <a:xfrm>
            <a:off x="4304087" y="1209572"/>
            <a:ext cx="3581886" cy="5648428"/>
          </a:xfrm>
          <a:prstGeom prst="rect">
            <a:avLst/>
          </a:prstGeom>
        </p:spPr>
      </p:pic>
      <p:pic>
        <p:nvPicPr>
          <p:cNvPr id="18" name="Graphic 17" descr="Surgical mask with solid fill">
            <a:extLst>
              <a:ext uri="{FF2B5EF4-FFF2-40B4-BE49-F238E27FC236}">
                <a16:creationId xmlns:a16="http://schemas.microsoft.com/office/drawing/2014/main" id="{B7886885-381D-D443-A320-43B663AD7B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248" y="2034313"/>
            <a:ext cx="914400" cy="914400"/>
          </a:xfrm>
          <a:prstGeom prst="rect">
            <a:avLst/>
          </a:prstGeom>
        </p:spPr>
      </p:pic>
      <p:pic>
        <p:nvPicPr>
          <p:cNvPr id="25" name="Graphic 24" descr="Lungs with virus with solid fill">
            <a:extLst>
              <a:ext uri="{FF2B5EF4-FFF2-40B4-BE49-F238E27FC236}">
                <a16:creationId xmlns:a16="http://schemas.microsoft.com/office/drawing/2014/main" id="{9FA6BB5F-2030-DF46-82AD-30B9A0F303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342" y="3428350"/>
            <a:ext cx="1828800" cy="1828800"/>
          </a:xfrm>
          <a:prstGeom prst="rect">
            <a:avLst/>
          </a:prstGeom>
        </p:spPr>
      </p:pic>
      <p:pic>
        <p:nvPicPr>
          <p:cNvPr id="29" name="Graphic 28" descr="Sunglasses with solid fill">
            <a:extLst>
              <a:ext uri="{FF2B5EF4-FFF2-40B4-BE49-F238E27FC236}">
                <a16:creationId xmlns:a16="http://schemas.microsoft.com/office/drawing/2014/main" id="{5A6C673B-A5C1-8A48-A8CD-152518C1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90" y="1685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art of a red umbrella under the rain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" t="6519" r="2500" b="6519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pic>
        <p:nvPicPr>
          <p:cNvPr id="16" name="Picture 15" descr="Digital art of a red umbrella under the rain">
            <a:extLst>
              <a:ext uri="{FF2B5EF4-FFF2-40B4-BE49-F238E27FC236}">
                <a16:creationId xmlns:a16="http://schemas.microsoft.com/office/drawing/2014/main" id="{780A9684-A2AC-AF41-8DA5-26C12FE2F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4" t="62578" r="55777" b="6520"/>
          <a:stretch/>
        </p:blipFill>
        <p:spPr>
          <a:xfrm>
            <a:off x="5450335" y="4420491"/>
            <a:ext cx="1114237" cy="2437508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886" y="4437882"/>
            <a:ext cx="3909712" cy="18609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Since COVID-19 is spread through close contact, do any climate variables influence spread?</a:t>
            </a:r>
          </a:p>
        </p:txBody>
      </p:sp>
    </p:spTree>
    <p:extLst>
      <p:ext uri="{BB962C8B-B14F-4D97-AF65-F5344CB8AC3E}">
        <p14:creationId xmlns:p14="http://schemas.microsoft.com/office/powerpoint/2010/main" val="173328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Stack of multicolored books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15127" r="1512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Literature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1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/>
              <a:t>Association of Social Distancing, Population Density, and Temperature With the Instantaneous Reproduction Number of SARS-CoV-2 in Counties Across the United States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In July 2020, COVID-19 was relatively new and the researchers thought that maybe the nicer weather would influence spread</a:t>
            </a:r>
          </a:p>
          <a:p>
            <a:pPr marL="1089025" indent="-1089025">
              <a:buNone/>
            </a:pPr>
            <a:r>
              <a:rPr lang="en-US" dirty="0"/>
              <a:t>Methods: Choose counties based on established criteria about case count, population, and spread. Calculate the R value, how much a virus spreads, from the data. Perform regressions using the </a:t>
            </a:r>
            <a:r>
              <a:rPr lang="en-US" dirty="0" err="1"/>
              <a:t>EpiEstim</a:t>
            </a:r>
            <a:r>
              <a:rPr lang="en-US" dirty="0"/>
              <a:t> and </a:t>
            </a:r>
            <a:r>
              <a:rPr lang="en-US" dirty="0" err="1"/>
              <a:t>dlnm</a:t>
            </a:r>
            <a:r>
              <a:rPr lang="en-US" dirty="0"/>
              <a:t> packages in R.</a:t>
            </a:r>
          </a:p>
          <a:p>
            <a:pPr marL="915988" indent="-915988">
              <a:buNone/>
            </a:pPr>
            <a:r>
              <a:rPr lang="en-US" dirty="0"/>
              <a:t>Results: The R value increased between 11-20 °C (51.8-68 °F). As social distancing increased, the R value decreased. The higher the population density, the more deaths per 100,000 people.</a:t>
            </a:r>
          </a:p>
          <a:p>
            <a:pPr marL="1431925" indent="-1431925">
              <a:buNone/>
            </a:pPr>
            <a:r>
              <a:rPr lang="en-US" dirty="0"/>
              <a:t>Conclusions: “social distancing, population density, and daily weather may account for variation in the R</a:t>
            </a:r>
            <a:r>
              <a:rPr lang="en-US" baseline="-25000" dirty="0"/>
              <a:t>t</a:t>
            </a:r>
            <a:r>
              <a:rPr lang="en-US" dirty="0"/>
              <a:t> for SARS-COv-2 across the United States.”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Developing Numerical Models to Predict Potential Covid-10 Cases Using GIS and Regressions Incorporating Climate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A UTC REU student from last summer</a:t>
            </a:r>
          </a:p>
          <a:p>
            <a:pPr marL="1089025" indent="-1089025">
              <a:buNone/>
            </a:pPr>
            <a:r>
              <a:rPr lang="en-US" dirty="0"/>
              <a:t>Methods: Linear and non-linear regressions in JMP using soil and air temperature, soil moisture, and population density with data from Johns Hopkins and Copernicus</a:t>
            </a:r>
          </a:p>
          <a:p>
            <a:pPr marL="915988" indent="-915988">
              <a:buNone/>
            </a:pPr>
            <a:r>
              <a:rPr lang="en-US" dirty="0"/>
              <a:t>Results: Population density and air temperature have the greatest effect.</a:t>
            </a:r>
          </a:p>
          <a:p>
            <a:pPr marL="1431925" indent="-1431925">
              <a:buNone/>
            </a:pPr>
            <a:r>
              <a:rPr lang="en-US" dirty="0"/>
              <a:t>Conclusions: The prediction model was more effective for highly populated areas but cases are likely to rise in the future</a:t>
            </a:r>
          </a:p>
          <a:p>
            <a:pPr marL="1657350" indent="-1657350">
              <a:buNone/>
            </a:pPr>
            <a:r>
              <a:rPr lang="en-US" dirty="0"/>
              <a:t>Improvements: Smaller scale data, consider new variables like social distancing and mask usage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Arrow in a bulls eye">
            <a:extLst>
              <a:ext uri="{FF2B5EF4-FFF2-40B4-BE49-F238E27FC236}">
                <a16:creationId xmlns:a16="http://schemas.microsoft.com/office/drawing/2014/main" id="{740A5395-0967-4553-8809-9DC68784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794" b="779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5051733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501</TotalTime>
  <Words>385</Words>
  <Application>Microsoft Macintosh PowerPoint</Application>
  <PresentationFormat>Widescreen</PresentationFormat>
  <Paragraphs>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Franklin Gothic Book</vt:lpstr>
      <vt:lpstr>Crop</vt:lpstr>
      <vt:lpstr>Title slide</vt:lpstr>
      <vt:lpstr>Outline</vt:lpstr>
      <vt:lpstr>PowerPoint Presentation</vt:lpstr>
      <vt:lpstr>PowerPoint Presentation</vt:lpstr>
      <vt:lpstr>Since COVID-19 is spread through close contact, do any climate variables influence spread?</vt:lpstr>
      <vt:lpstr>Literature review</vt:lpstr>
      <vt:lpstr>Association of Social Distancing, Population Density, and Temperature With the Instantaneous Reproduction Number of SARS-CoV-2 in Counties Across the United States</vt:lpstr>
      <vt:lpstr>Developing Numerical Models to Predict Potential Covid-10 Cases Using GIS and Regressions Incorporating Climate Variables</vt:lpstr>
      <vt:lpstr>Objectives</vt:lpstr>
      <vt:lpstr>Can we choose specific counties to capture the diversity in data and allow us to make customized predictions for county profiles?</vt:lpstr>
      <vt:lpstr>Investigate how the spread of COVID-19 cases relates to climate variables such as air temperature, precipitation, and soil moisture.</vt:lpstr>
      <vt:lpstr>County selection strategy and study site</vt:lpstr>
      <vt:lpstr>Climate data and Sourecs</vt:lpstr>
      <vt:lpstr>Methodology</vt:lpstr>
      <vt:lpstr>Results/Analysis</vt:lpstr>
      <vt:lpstr>Discussion &amp; Conclusions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Lipkin, Gus</dc:creator>
  <cp:lastModifiedBy>Lipkin, Gus</cp:lastModifiedBy>
  <cp:revision>27</cp:revision>
  <dcterms:created xsi:type="dcterms:W3CDTF">2021-07-16T20:28:38Z</dcterms:created>
  <dcterms:modified xsi:type="dcterms:W3CDTF">2021-07-19T21:23:45Z</dcterms:modified>
</cp:coreProperties>
</file>